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3" r:id="rId2"/>
    <p:sldId id="324" r:id="rId3"/>
    <p:sldId id="323" r:id="rId4"/>
    <p:sldId id="321" r:id="rId5"/>
    <p:sldId id="325" r:id="rId6"/>
    <p:sldId id="296" r:id="rId7"/>
    <p:sldId id="326" r:id="rId8"/>
    <p:sldId id="327" r:id="rId9"/>
    <p:sldId id="328" r:id="rId10"/>
    <p:sldId id="297" r:id="rId1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681"/>
    <a:srgbClr val="FED06A"/>
    <a:srgbClr val="3B6B88"/>
    <a:srgbClr val="349DA8"/>
    <a:srgbClr val="767229"/>
    <a:srgbClr val="9A9422"/>
    <a:srgbClr val="DCD563"/>
    <a:srgbClr val="FFFFFF"/>
    <a:srgbClr val="867E3D"/>
    <a:srgbClr val="C6B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5036" autoAdjust="0"/>
  </p:normalViewPr>
  <p:slideViewPr>
    <p:cSldViewPr>
      <p:cViewPr varScale="1">
        <p:scale>
          <a:sx n="97" d="100"/>
          <a:sy n="97" d="100"/>
        </p:scale>
        <p:origin x="61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811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28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Israel 361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1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first dot: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"Life and health can never be exchanged for other benefits within the society”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5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4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19064" y="476672"/>
            <a:ext cx="7597352" cy="1100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627784" y="1562100"/>
            <a:ext cx="5328592" cy="395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403648" y="1283618"/>
            <a:ext cx="7283153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4077072"/>
            <a:ext cx="9173935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95173" y="502543"/>
            <a:ext cx="7597352" cy="1100800"/>
          </a:xfrm>
        </p:spPr>
        <p:txBody>
          <a:bodyPr/>
          <a:lstStyle/>
          <a:p>
            <a:r>
              <a:rPr lang="en-US" altLang="ko-KR" sz="6600" b="1" dirty="0">
                <a:ln w="19050">
                  <a:solidFill>
                    <a:schemeClr val="bg1"/>
                  </a:solidFill>
                </a:ln>
              </a:rPr>
              <a:t>HOW TO SAVE LIVES?</a:t>
            </a:r>
            <a:endParaRPr lang="ko-KR" altLang="en-US" sz="6600" b="1" dirty="0">
              <a:ln w="19050">
                <a:solidFill>
                  <a:schemeClr val="bg1"/>
                </a:solidFill>
              </a:ln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D504C3-DE1E-E421-7D4F-9BB00BCC1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71" y="6153695"/>
            <a:ext cx="1873657" cy="441390"/>
          </a:xfrm>
          <a:prstGeom prst="rect">
            <a:avLst/>
          </a:prstGeom>
        </p:spPr>
      </p:pic>
      <p:sp>
        <p:nvSpPr>
          <p:cNvPr id="4" name="직사각형 17">
            <a:extLst>
              <a:ext uri="{FF2B5EF4-FFF2-40B4-BE49-F238E27FC236}">
                <a16:creationId xmlns:a16="http://schemas.microsoft.com/office/drawing/2014/main" id="{B368AF43-0C18-9422-2899-D654BAC44E81}"/>
              </a:ext>
            </a:extLst>
          </p:cNvPr>
          <p:cNvSpPr/>
          <p:nvPr/>
        </p:nvSpPr>
        <p:spPr>
          <a:xfrm>
            <a:off x="827584" y="6097391"/>
            <a:ext cx="107378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Tom Novak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Max Basov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PI </a:t>
            </a:r>
            <a:r>
              <a:rPr kumimoji="1" lang="en-US" altLang="ko-KR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Sigal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Kaplan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29935" y="4293096"/>
            <a:ext cx="9173935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E52A29-F459-5110-7EE3-638138B0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344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2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753304"/>
            <a:ext cx="6768752" cy="20882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endParaRPr lang="en-US" altLang="ko-KR" dirty="0"/>
          </a:p>
          <a:p>
            <a:pPr marL="0" indent="0"/>
            <a:r>
              <a:rPr lang="en-US" altLang="ko-KR" sz="2400" dirty="0"/>
              <a:t>In 2021, 1.3 million people were killed in road traffic accidents around the world</a:t>
            </a:r>
          </a:p>
          <a:p>
            <a:pPr marL="0" indent="0"/>
            <a:r>
              <a:rPr lang="en-US" altLang="ko-KR" dirty="0"/>
              <a:t> </a:t>
            </a:r>
          </a:p>
          <a:p>
            <a:pPr marL="0" indent="0"/>
            <a:endParaRPr lang="en-US" altLang="ko-KR" dirty="0"/>
          </a:p>
          <a:p>
            <a:pPr marL="0" indent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BACKGROUND</a:t>
            </a:r>
            <a:endParaRPr lang="ko-KR" altLang="en-US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C1AEB7-88E5-4797-225E-9B269B2A9228}"/>
              </a:ext>
            </a:extLst>
          </p:cNvPr>
          <p:cNvGrpSpPr/>
          <p:nvPr/>
        </p:nvGrpSpPr>
        <p:grpSpPr>
          <a:xfrm>
            <a:off x="2555776" y="1916832"/>
            <a:ext cx="6514844" cy="3431780"/>
            <a:chOff x="1403648" y="1275962"/>
            <a:chExt cx="7128792" cy="37782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229C82-D8D7-7152-B709-2D8BE85D6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275962"/>
              <a:ext cx="7128792" cy="377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50E90A-61AF-2F16-403F-0A7F7461B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4" t="22015" r="32979" b="73968"/>
            <a:stretch/>
          </p:blipFill>
          <p:spPr bwMode="auto">
            <a:xfrm>
              <a:off x="5436096" y="2262470"/>
              <a:ext cx="792088" cy="15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3FD270-76EC-85B0-D493-96DA2EACC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5025" r="66065" b="48662"/>
          <a:stretch/>
        </p:blipFill>
        <p:spPr bwMode="auto">
          <a:xfrm>
            <a:off x="2771800" y="2877963"/>
            <a:ext cx="2016224" cy="14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1340768"/>
            <a:ext cx="7416824" cy="4968552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400" dirty="0"/>
              <a:t>Worldwide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Multi-national road traffic safety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Aims to eliminate all traffic fatalities and severe injuries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Started in Sweden in 1997 and spread to dozens of countries</a:t>
            </a:r>
            <a:endParaRPr lang="en-US" altLang="ko-KR" sz="2400" dirty="0"/>
          </a:p>
          <a:p>
            <a:pPr marL="0" indent="0"/>
            <a:endParaRPr lang="en-US" altLang="ko-KR" sz="2400" dirty="0"/>
          </a:p>
          <a:p>
            <a:r>
              <a:rPr lang="en-US" altLang="ko-KR" sz="2400" dirty="0"/>
              <a:t>New York 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Since 2014 1.6B$ were invested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 on enforcement, engineering, legislation and education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VISION ZERO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1340768"/>
            <a:ext cx="7272808" cy="3528392"/>
          </a:xfrm>
        </p:spPr>
        <p:txBody>
          <a:bodyPr>
            <a:normAutofit/>
          </a:bodyPr>
          <a:lstStyle/>
          <a:p>
            <a:pPr marL="0" indent="0"/>
            <a:r>
              <a:rPr lang="en-GB" altLang="ko-KR" sz="3200" dirty="0"/>
              <a:t>Do improvements to transportation infrastructure and changes in traffic law enforcement effective in reducing the severity and frequency of traffic accidents?</a:t>
            </a:r>
            <a:endParaRPr lang="en-US" altLang="ko-KR" sz="3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4608512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RESERCH HYPOTHESIS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931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5112568" cy="648072"/>
          </a:xfrm>
        </p:spPr>
        <p:txBody>
          <a:bodyPr>
            <a:normAutofit lnSpcReduction="10000"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Le Yu, Bowen Du, Xiao Hu, </a:t>
            </a:r>
            <a:r>
              <a:rPr lang="en-US" altLang="ko-KR" sz="1100" i="0" dirty="0" err="1">
                <a:solidFill>
                  <a:schemeClr val="tx1"/>
                </a:solidFill>
              </a:rPr>
              <a:t>Leilei</a:t>
            </a:r>
            <a:r>
              <a:rPr lang="en-US" altLang="ko-KR" sz="1100" i="0" dirty="0">
                <a:solidFill>
                  <a:schemeClr val="tx1"/>
                </a:solidFill>
              </a:rPr>
              <a:t> Sun, </a:t>
            </a:r>
            <a:r>
              <a:rPr lang="en-US" altLang="ko-KR" sz="1100" i="0" dirty="0" err="1">
                <a:solidFill>
                  <a:schemeClr val="tx1"/>
                </a:solidFill>
              </a:rPr>
              <a:t>Liangzhe</a:t>
            </a:r>
            <a:r>
              <a:rPr lang="en-US" altLang="ko-KR" sz="1100" i="0" dirty="0">
                <a:solidFill>
                  <a:schemeClr val="tx1"/>
                </a:solidFill>
              </a:rPr>
              <a:t> Han, </a:t>
            </a:r>
            <a:r>
              <a:rPr lang="en-US" altLang="ko-KR" sz="1100" i="0" dirty="0" err="1">
                <a:solidFill>
                  <a:schemeClr val="tx1"/>
                </a:solidFill>
              </a:rPr>
              <a:t>Weifeng</a:t>
            </a:r>
            <a:r>
              <a:rPr lang="en-US" altLang="ko-KR" sz="1100" i="0" dirty="0">
                <a:solidFill>
                  <a:schemeClr val="tx1"/>
                </a:solidFill>
              </a:rPr>
              <a:t> </a:t>
            </a:r>
            <a:r>
              <a:rPr lang="en-US" altLang="ko-KR" sz="1100" i="0" dirty="0" err="1">
                <a:solidFill>
                  <a:schemeClr val="tx1"/>
                </a:solidFill>
              </a:rPr>
              <a:t>Lv</a:t>
            </a:r>
            <a:r>
              <a:rPr lang="en-US" altLang="ko-KR" sz="1100" i="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Deep </a:t>
            </a:r>
            <a:r>
              <a:rPr lang="en-US" altLang="ko-KR" sz="1100" i="0" dirty="0" err="1">
                <a:solidFill>
                  <a:schemeClr val="tx1"/>
                </a:solidFill>
              </a:rPr>
              <a:t>spatio</a:t>
            </a:r>
            <a:r>
              <a:rPr lang="en-US" altLang="ko-KR" sz="1100" i="0" dirty="0">
                <a:solidFill>
                  <a:schemeClr val="tx1"/>
                </a:solidFill>
              </a:rPr>
              <a:t>-temporal graph convolutional network for traffic accident prediction,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Neurocomputing, Volume 423,2021,Pages 135-147,ISSN 0925-2312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SO FAR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6912768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2021 tried to predict traffic accident</a:t>
            </a:r>
          </a:p>
          <a:p>
            <a:pPr marL="0" indent="0"/>
            <a:r>
              <a:rPr lang="en-US" altLang="ko-KR" sz="2400" dirty="0"/>
              <a:t>In Beijing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Based on road networks, traffic accidents, taxi GPS, meteorological data and POI’s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Used </a:t>
            </a:r>
            <a:r>
              <a:rPr lang="en-GB" altLang="ko-KR" sz="2400" dirty="0"/>
              <a:t>Deep </a:t>
            </a:r>
            <a:r>
              <a:rPr lang="en-GB" altLang="ko-KR" sz="2400" dirty="0" err="1"/>
              <a:t>spatio</a:t>
            </a:r>
            <a:r>
              <a:rPr lang="en-GB" altLang="ko-KR" sz="2400" dirty="0"/>
              <a:t>-temporal graph convolutional network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5112568" cy="648072"/>
          </a:xfrm>
        </p:spPr>
        <p:txBody>
          <a:bodyPr>
            <a:normAutofit lnSpcReduction="10000"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Le Yu, Bowen Du, Xiao Hu, </a:t>
            </a:r>
            <a:r>
              <a:rPr lang="en-US" altLang="ko-KR" sz="1100" i="0" dirty="0" err="1">
                <a:solidFill>
                  <a:schemeClr val="tx1"/>
                </a:solidFill>
              </a:rPr>
              <a:t>Leilei</a:t>
            </a:r>
            <a:r>
              <a:rPr lang="en-US" altLang="ko-KR" sz="1100" i="0" dirty="0">
                <a:solidFill>
                  <a:schemeClr val="tx1"/>
                </a:solidFill>
              </a:rPr>
              <a:t> Sun, </a:t>
            </a:r>
            <a:r>
              <a:rPr lang="en-US" altLang="ko-KR" sz="1100" i="0" dirty="0" err="1">
                <a:solidFill>
                  <a:schemeClr val="tx1"/>
                </a:solidFill>
              </a:rPr>
              <a:t>Liangzhe</a:t>
            </a:r>
            <a:r>
              <a:rPr lang="en-US" altLang="ko-KR" sz="1100" i="0" dirty="0">
                <a:solidFill>
                  <a:schemeClr val="tx1"/>
                </a:solidFill>
              </a:rPr>
              <a:t> Han, </a:t>
            </a:r>
            <a:r>
              <a:rPr lang="en-US" altLang="ko-KR" sz="1100" i="0" dirty="0" err="1">
                <a:solidFill>
                  <a:schemeClr val="tx1"/>
                </a:solidFill>
              </a:rPr>
              <a:t>Weifeng</a:t>
            </a:r>
            <a:r>
              <a:rPr lang="en-US" altLang="ko-KR" sz="1100" i="0" dirty="0">
                <a:solidFill>
                  <a:schemeClr val="tx1"/>
                </a:solidFill>
              </a:rPr>
              <a:t> </a:t>
            </a:r>
            <a:r>
              <a:rPr lang="en-US" altLang="ko-KR" sz="1100" i="0" dirty="0" err="1">
                <a:solidFill>
                  <a:schemeClr val="tx1"/>
                </a:solidFill>
              </a:rPr>
              <a:t>Lv</a:t>
            </a:r>
            <a:r>
              <a:rPr lang="en-US" altLang="ko-KR" sz="1100" i="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Deep </a:t>
            </a:r>
            <a:r>
              <a:rPr lang="en-US" altLang="ko-KR" sz="1100" i="0" dirty="0" err="1">
                <a:solidFill>
                  <a:schemeClr val="tx1"/>
                </a:solidFill>
              </a:rPr>
              <a:t>spatio</a:t>
            </a:r>
            <a:r>
              <a:rPr lang="en-US" altLang="ko-KR" sz="1100" i="0" dirty="0">
                <a:solidFill>
                  <a:schemeClr val="tx1"/>
                </a:solidFill>
              </a:rPr>
              <a:t>-temporal graph convolutional network for traffic accident prediction,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Neurocomputing, Volume 423,2021,Pages 135-147,ISSN 0925-2312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SO FAR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6912768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2020 tried to predict traffic accident</a:t>
            </a:r>
          </a:p>
          <a:p>
            <a:pPr marL="0" indent="0"/>
            <a:r>
              <a:rPr lang="en-US" altLang="ko-KR" sz="2400" dirty="0"/>
              <a:t>In Beijing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Based on road networks, traffic accidents, taxi GPS, meteorological data and POI’s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Used </a:t>
            </a:r>
            <a:r>
              <a:rPr lang="en-GB" altLang="ko-KR" sz="2400" dirty="0"/>
              <a:t>Deep </a:t>
            </a:r>
            <a:r>
              <a:rPr lang="en-GB" altLang="ko-KR" sz="2400" dirty="0" err="1"/>
              <a:t>spatio</a:t>
            </a:r>
            <a:r>
              <a:rPr lang="en-GB" altLang="ko-KR" sz="2400" dirty="0"/>
              <a:t>-temporal graph convolutional network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6E98EC-0F66-4883-9E59-93DC58008AD2}"/>
              </a:ext>
            </a:extLst>
          </p:cNvPr>
          <p:cNvSpPr txBox="1">
            <a:spLocks/>
          </p:cNvSpPr>
          <p:nvPr/>
        </p:nvSpPr>
        <p:spPr>
          <a:xfrm>
            <a:off x="1482804" y="980728"/>
            <a:ext cx="5465460" cy="432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1500" dirty="0">
                <a:solidFill>
                  <a:srgbClr val="FF0000"/>
                </a:solidFill>
              </a:rPr>
              <a:t>TBD</a:t>
            </a:r>
            <a:endParaRPr lang="en-US" sz="2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9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C923FA-BB6A-C0A1-4419-7F254C29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6" y="1995854"/>
            <a:ext cx="8460432" cy="286629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BAA9E8D-54B9-9CAF-7D1C-BC63C69AC15E}"/>
              </a:ext>
            </a:extLst>
          </p:cNvPr>
          <p:cNvSpPr/>
          <p:nvPr/>
        </p:nvSpPr>
        <p:spPr>
          <a:xfrm>
            <a:off x="470533" y="2344543"/>
            <a:ext cx="173765" cy="660266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29FEC80-E047-F3B9-49B5-80F18E02A729}"/>
              </a:ext>
            </a:extLst>
          </p:cNvPr>
          <p:cNvSpPr/>
          <p:nvPr/>
        </p:nvSpPr>
        <p:spPr>
          <a:xfrm>
            <a:off x="451218" y="3002459"/>
            <a:ext cx="173765" cy="1290637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49ECBED-9ADC-65C5-CC06-953611622287}"/>
              </a:ext>
            </a:extLst>
          </p:cNvPr>
          <p:cNvSpPr/>
          <p:nvPr/>
        </p:nvSpPr>
        <p:spPr>
          <a:xfrm>
            <a:off x="470532" y="2132856"/>
            <a:ext cx="154451" cy="275028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50F253F-9529-B05C-BCF5-5B7599F5B99C}"/>
              </a:ext>
            </a:extLst>
          </p:cNvPr>
          <p:cNvSpPr/>
          <p:nvPr/>
        </p:nvSpPr>
        <p:spPr>
          <a:xfrm>
            <a:off x="466263" y="4221088"/>
            <a:ext cx="173765" cy="630864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04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SOLUTION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Create a model to evaluate the effectiveness of engineering and enforcement aspects of Vision Zero program in NYC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We chose to use TSGCN (temporal spatial graph convolutional network) as our framework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4735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14409</TotalTime>
  <Words>314</Words>
  <Application>Microsoft Office PowerPoint</Application>
  <PresentationFormat>On-screen Show (4:3)</PresentationFormat>
  <Paragraphs>50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굴림체</vt:lpstr>
      <vt:lpstr>Arial</vt:lpstr>
      <vt:lpstr>맑은 고딕</vt:lpstr>
      <vt:lpstr>Office 테마</vt:lpstr>
      <vt:lpstr>HOW TO SAVE LIVES?</vt:lpstr>
      <vt:lpstr>PowerPoint Presentation</vt:lpstr>
      <vt:lpstr>BACKGROUND</vt:lpstr>
      <vt:lpstr>VISION ZERO</vt:lpstr>
      <vt:lpstr> RESERCH HYPOTHESIS</vt:lpstr>
      <vt:lpstr>SO FAR</vt:lpstr>
      <vt:lpstr>SO FAR</vt:lpstr>
      <vt:lpstr>OUR DATA</vt:lpstr>
      <vt:lpstr>OUR SOLUTION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tom novak</cp:lastModifiedBy>
  <cp:revision>17</cp:revision>
  <dcterms:created xsi:type="dcterms:W3CDTF">2010-02-01T08:03:16Z</dcterms:created>
  <dcterms:modified xsi:type="dcterms:W3CDTF">2023-01-08T15:49:57Z</dcterms:modified>
  <cp:category>www.slidemembers.com</cp:category>
  <cp:version>YESFORM Co.,Ltd.</cp:version>
</cp:coreProperties>
</file>